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8" r:id="rId4"/>
    <p:sldId id="257" r:id="rId5"/>
    <p:sldId id="259" r:id="rId6"/>
    <p:sldId id="261" r:id="rId7"/>
    <p:sldId id="260" r:id="rId8"/>
  </p:sldIdLst>
  <p:sldSz cx="12192000" cy="6858000"/>
  <p:notesSz cx="6858000" cy="9144000"/>
  <p:defaultTextStyle>
    <a:defPPr>
      <a:defRPr lang="en-US"/>
    </a:defPPr>
    <a:lvl1pPr marL="0" lvl="0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3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510" y="114"/>
      </p:cViewPr>
      <p:guideLst>
        <p:guide orient="horz" pos="215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6"/>
          <p:cNvSpPr/>
          <p:nvPr/>
        </p:nvSpPr>
        <p:spPr>
          <a:xfrm>
            <a:off x="0" y="762000"/>
            <a:ext cx="9142413" cy="53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7"/>
          <p:cNvSpPr/>
          <p:nvPr/>
        </p:nvSpPr>
        <p:spPr>
          <a:xfrm>
            <a:off x="9271000" y="762000"/>
            <a:ext cx="2924175" cy="5334000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/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52042D3-F9A1-403D-8E1F-2F3176BE5E51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0C8BC83-8182-4A9D-B14B-550D40E8EEF6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924173-34B7-42DD-9963-49E897561474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133BCFE-018F-414F-949D-F0D55DB162E6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924173-34B7-42DD-9963-49E897561474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133BCFE-018F-414F-949D-F0D55DB162E6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924173-34B7-42DD-9963-49E897561474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133BCFE-018F-414F-949D-F0D55DB162E6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/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924173-34B7-42DD-9963-49E897561474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133BCFE-018F-414F-949D-F0D55DB162E6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924173-34B7-42DD-9963-49E897561474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133BCFE-018F-414F-949D-F0D55DB162E6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924173-34B7-42DD-9963-49E897561474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133BCFE-018F-414F-949D-F0D55DB162E6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924173-34B7-42DD-9963-49E897561474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133BCFE-018F-414F-949D-F0D55DB162E6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4"/>
          <p:cNvSpPr>
            <a:spLocks noGrp="1"/>
          </p:cNvSpPr>
          <p:nvPr>
            <p:ph type="dt" sz="half" idx="2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F2B965A-1172-4572-9F87-0C981505E092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3F6F467-D2BA-4D97-92DE-C8B4383743A9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/>
          <a:lstStyle>
            <a:lvl1pPr>
              <a:defRPr sz="3200" b="0" baseline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924173-34B7-42DD-9963-49E897561474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133BCFE-018F-414F-949D-F0D55DB162E6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/>
          <a:lstStyle>
            <a:lvl1pPr>
              <a:defRPr sz="32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None/>
              <a:defRPr/>
            </a:pPr>
            <a:r>
              <a:rPr kumimoji="0" lang="zh-CN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9" name="Date Placeholder 7"/>
          <p:cNvSpPr>
            <a:spLocks noGrp="1"/>
          </p:cNvSpPr>
          <p:nvPr>
            <p:ph type="dt" sz="half" idx="12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F0663AD-2FD4-4129-B74A-68A6E9B21426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3498850" y="6356350"/>
            <a:ext cx="5911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4FC5D80-9973-43ED-9DCB-F8D2F353DF84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7" name="Rectangle 6"/>
          <p:cNvSpPr/>
          <p:nvPr/>
        </p:nvSpPr>
        <p:spPr>
          <a:xfrm>
            <a:off x="0" y="758825"/>
            <a:ext cx="3443288" cy="5330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413" y="1123950"/>
            <a:ext cx="2947988" cy="460057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763" y="758825"/>
            <a:ext cx="384175" cy="5330825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>
          <a:xfrm>
            <a:off x="3868738" y="863600"/>
            <a:ext cx="7315200" cy="51212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100">
                <a:solidFill>
                  <a:srgbClr val="7F7F7F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924173-34B7-42DD-9963-49E897561474}" type="datetimeFigureOut"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100">
                <a:solidFill>
                  <a:srgbClr val="7F7F7F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b="1">
                <a:solidFill>
                  <a:schemeClr val="accent1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133BCFE-018F-414F-949D-F0D55DB162E6}" type="slidenum"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kern="1200" spc="-60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9pPr>
    </p:titleStyle>
    <p:bodyStyle>
      <a:lvl1pPr marL="182880" indent="-182880" algn="l" rtl="0" eaLnBrk="0" fontAlgn="base" hangingPunct="0">
        <a:lnSpc>
          <a:spcPct val="90000"/>
        </a:lnSpc>
        <a:spcBef>
          <a:spcPts val="1200"/>
        </a:spcBef>
        <a:spcAft>
          <a:spcPct val="0"/>
        </a:spcAft>
        <a:buClr>
          <a:schemeClr val="accent1"/>
        </a:buClr>
        <a:buFont typeface="Wingdings 2" panose="05020102010507070707" pitchFamily="18" charset="2"/>
        <a:buChar char=""/>
        <a:defRPr sz="2000" kern="1200">
          <a:solidFill>
            <a:srgbClr val="595959"/>
          </a:solidFill>
          <a:latin typeface="+mn-lt"/>
          <a:ea typeface="+mn-ea"/>
          <a:cs typeface="+mn-cs"/>
        </a:defRPr>
      </a:lvl1pPr>
      <a:lvl2pPr marL="685800" indent="-182880" algn="l" rtl="0" eaLnBrk="0" fontAlgn="base" hangingPunct="0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kern="1200">
          <a:solidFill>
            <a:srgbClr val="595959"/>
          </a:solidFill>
          <a:latin typeface="+mn-lt"/>
          <a:ea typeface="+mn-ea"/>
          <a:cs typeface="+mn-cs"/>
        </a:defRPr>
      </a:lvl2pPr>
      <a:lvl3pPr marL="1143000" indent="-182880" algn="l" rtl="0" eaLnBrk="0" fontAlgn="base" hangingPunct="0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600" kern="1200">
          <a:solidFill>
            <a:srgbClr val="595959"/>
          </a:solidFill>
          <a:latin typeface="+mn-lt"/>
          <a:ea typeface="+mn-ea"/>
          <a:cs typeface="+mn-cs"/>
        </a:defRPr>
      </a:lvl3pPr>
      <a:lvl4pPr marL="1600200" indent="-182880" algn="l" rtl="0" eaLnBrk="0" fontAlgn="base" hangingPunct="0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rgbClr val="595959"/>
          </a:solidFill>
          <a:latin typeface="+mn-lt"/>
          <a:ea typeface="+mn-ea"/>
          <a:cs typeface="+mn-cs"/>
        </a:defRPr>
      </a:lvl4pPr>
      <a:lvl5pPr marL="2057400" indent="-182880" algn="l" rtl="0" eaLnBrk="0" fontAlgn="base" hangingPunct="0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rgbClr val="5959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069975" y="1298575"/>
            <a:ext cx="7529513" cy="3254375"/>
          </a:xfr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900" b="0" i="0" u="none" strike="noStrike" kern="1200" cap="none" spc="-10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2026</a:t>
            </a:r>
            <a:r>
              <a:rPr kumimoji="0" lang="zh-CN" altLang="en-US" sz="5900" b="0" i="0" u="none" strike="noStrike" kern="1200" cap="none" spc="-10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届市级优秀</a:t>
            </a:r>
            <a:r>
              <a:rPr kumimoji="0" lang="zh-CN" altLang="en-US" sz="5900" b="0" i="0" u="none" strike="noStrike" kern="1200" cap="none" spc="-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毕业生申请流程</a:t>
            </a:r>
            <a:endParaRPr kumimoji="0" lang="zh-CN" altLang="en-US" sz="5900" b="0" i="0" u="none" strike="noStrike" kern="1200" cap="none" spc="-1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00138" y="4670425"/>
            <a:ext cx="7315200" cy="9144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None/>
              <a:defRPr/>
            </a:pPr>
            <a:r>
              <a:rPr kumimoji="0" lang="zh-CN" altLang="en-US" sz="22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暨学生</a:t>
            </a:r>
            <a:r>
              <a:rPr kumimoji="0" lang="zh-CN" alt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使用手册</a:t>
            </a:r>
            <a:endParaRPr kumimoji="0" lang="zh-CN" altLang="en-US" sz="2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 l="12163" t="33667" r="7196" b="43435"/>
          <a:stretch>
            <a:fillRect/>
          </a:stretch>
        </p:blipFill>
        <p:spPr>
          <a:xfrm>
            <a:off x="9712960" y="22860"/>
            <a:ext cx="2391410" cy="7048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  <a:r>
              <a:rPr kumimoji="0" lang="zh-CN" altLang="en-US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、登录网站</a:t>
            </a:r>
            <a:endParaRPr kumimoji="0" lang="zh-CN" altLang="en-US" sz="3600" b="0" i="0" u="none" strike="noStrike" kern="1200" cap="none" spc="-6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147" name="内容占位符 2"/>
          <p:cNvSpPr>
            <a:spLocks noGrp="1"/>
          </p:cNvSpPr>
          <p:nvPr>
            <p:ph idx="1"/>
          </p:nvPr>
        </p:nvSpPr>
        <p:spPr>
          <a:xfrm>
            <a:off x="3868738" y="733425"/>
            <a:ext cx="7550150" cy="808038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dirty="0">
                <a:ea typeface="幼圆" panose="02010509060101010101" pitchFamily="49" charset="-122"/>
              </a:rPr>
              <a:t>进入学校官网（</a:t>
            </a:r>
            <a:r>
              <a:rPr lang="en-US" altLang="zh-CN" dirty="0">
                <a:ea typeface="幼圆" panose="02010509060101010101" pitchFamily="49" charset="-122"/>
              </a:rPr>
              <a:t>https://www.shiep.edu.cn/</a:t>
            </a:r>
            <a:r>
              <a:rPr lang="zh-CN" altLang="en-US" dirty="0">
                <a:ea typeface="幼圆" panose="02010509060101010101" pitchFamily="49" charset="-122"/>
              </a:rPr>
              <a:t>），找到招生就业栏目的“就业信息</a:t>
            </a:r>
            <a:r>
              <a:rPr lang="zh-CN" altLang="en-US" dirty="0">
                <a:ea typeface="幼圆" panose="02010509060101010101" pitchFamily="49" charset="-122"/>
              </a:rPr>
              <a:t>网”进入就业网站。</a:t>
            </a:r>
            <a:endParaRPr lang="zh-CN" altLang="en-US" dirty="0">
              <a:ea typeface="幼圆" panose="02010509060101010101" pitchFamily="49" charset="-122"/>
            </a:endParaRPr>
          </a:p>
        </p:txBody>
      </p:sp>
      <p:sp>
        <p:nvSpPr>
          <p:cNvPr id="6149" name="内容占位符 2"/>
          <p:cNvSpPr txBox="1"/>
          <p:nvPr/>
        </p:nvSpPr>
        <p:spPr>
          <a:xfrm>
            <a:off x="3868738" y="3560763"/>
            <a:ext cx="7550150" cy="80803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182880" lvl="0" indent="-182880" defTabSz="914400" eaLnBrk="1" hangingPunct="1"/>
            <a:r>
              <a:rPr lang="zh-CN" altLang="en-US" dirty="0">
                <a:ea typeface="幼圆" panose="02010509060101010101" pitchFamily="49" charset="-122"/>
              </a:rPr>
              <a:t>点击“学生登录”，使用学校的统一身份认证账号进行登录。</a:t>
            </a:r>
            <a:endParaRPr lang="zh-CN" altLang="en-US" dirty="0">
              <a:ea typeface="幼圆" panose="02010509060101010101" pitchFamily="49" charset="-122"/>
            </a:endParaRPr>
          </a:p>
        </p:txBody>
      </p:sp>
      <p:pic>
        <p:nvPicPr>
          <p:cNvPr id="6151" name="图片 2"/>
          <p:cNvPicPr>
            <a:picLocks noChangeAspect="1"/>
          </p:cNvPicPr>
          <p:nvPr/>
        </p:nvPicPr>
        <p:blipFill>
          <a:blip r:embed="rId1"/>
          <a:srcRect t="-2" b="48079"/>
          <a:stretch>
            <a:fillRect/>
          </a:stretch>
        </p:blipFill>
        <p:spPr>
          <a:xfrm>
            <a:off x="3868738" y="4221163"/>
            <a:ext cx="7550150" cy="18430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rcRect l="12163" t="33667" r="7196" b="43435"/>
          <a:stretch>
            <a:fillRect/>
          </a:stretch>
        </p:blipFill>
        <p:spPr>
          <a:xfrm>
            <a:off x="9712960" y="22860"/>
            <a:ext cx="2391410" cy="7048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9710" y="1470025"/>
            <a:ext cx="7328535" cy="229362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zh-CN" altLang="en-US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、进入栏目</a:t>
            </a:r>
            <a:endParaRPr kumimoji="0" lang="zh-CN" altLang="en-US" sz="3600" b="0" i="0" u="none" strike="noStrike" kern="1200" cap="none" spc="-6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171" name="内容占位符 2"/>
          <p:cNvSpPr>
            <a:spLocks noGrp="1"/>
          </p:cNvSpPr>
          <p:nvPr>
            <p:ph idx="1"/>
          </p:nvPr>
        </p:nvSpPr>
        <p:spPr>
          <a:xfrm>
            <a:off x="3868738" y="776288"/>
            <a:ext cx="7507287" cy="998537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dirty="0">
                <a:ea typeface="幼圆" panose="02010509060101010101" pitchFamily="49" charset="-122"/>
              </a:rPr>
              <a:t>登录后可在学生中心左侧的导航菜单中找到就业手续栏目中的“市优登记”，点击“编辑”按钮可进入填报页面进行登记申请 。</a:t>
            </a:r>
            <a:endParaRPr lang="zh-CN" altLang="en-US" dirty="0">
              <a:ea typeface="幼圆" panose="02010509060101010101" pitchFamily="49" charset="-122"/>
            </a:endParaRPr>
          </a:p>
        </p:txBody>
      </p:sp>
      <p:pic>
        <p:nvPicPr>
          <p:cNvPr id="7173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68738" y="1909763"/>
            <a:ext cx="7507287" cy="3944937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rcRect l="12163" t="33667" r="7196" b="43435"/>
          <a:stretch>
            <a:fillRect/>
          </a:stretch>
        </p:blipFill>
        <p:spPr>
          <a:xfrm>
            <a:off x="9712960" y="22860"/>
            <a:ext cx="2391410" cy="7048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43350" y="3284538"/>
            <a:ext cx="4335463" cy="3419475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8195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147638"/>
            <a:ext cx="4335463" cy="313055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</a:t>
            </a:r>
            <a:r>
              <a:rPr kumimoji="0" lang="zh-CN" altLang="en-US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、申请提交</a:t>
            </a:r>
            <a:br>
              <a:rPr kumimoji="0" lang="en-US" altLang="zh-CN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zh-CN" altLang="en-US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（本科生）</a:t>
            </a:r>
            <a:endParaRPr kumimoji="0" lang="zh-CN" altLang="en-US" sz="3600" b="0" i="0" u="none" strike="noStrike" kern="1200" cap="none" spc="-6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197" name="内容占位符 2"/>
          <p:cNvSpPr txBox="1"/>
          <p:nvPr/>
        </p:nvSpPr>
        <p:spPr>
          <a:xfrm>
            <a:off x="7785100" y="1273175"/>
            <a:ext cx="3556000" cy="3492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182880" lvl="0" indent="-182880" defTabSz="914400" eaLnBrk="1" hangingPunct="1"/>
            <a:r>
              <a:rPr lang="zh-CN" altLang="en-US" sz="1400" dirty="0">
                <a:ea typeface="幼圆" panose="02010509060101010101" pitchFamily="49" charset="-122"/>
              </a:rPr>
              <a:t>评选类型选择“市级优秀毕业生”</a:t>
            </a:r>
            <a:endParaRPr lang="en-US" altLang="zh-CN" sz="1400" dirty="0">
              <a:ea typeface="幼圆" panose="02010509060101010101" pitchFamily="49" charset="-122"/>
            </a:endParaRPr>
          </a:p>
        </p:txBody>
      </p:sp>
      <p:sp>
        <p:nvSpPr>
          <p:cNvPr id="8198" name="内容占位符 2"/>
          <p:cNvSpPr txBox="1"/>
          <p:nvPr/>
        </p:nvSpPr>
        <p:spPr>
          <a:xfrm>
            <a:off x="7897813" y="3538538"/>
            <a:ext cx="3556000" cy="3492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182880" lvl="0" indent="-182880" defTabSz="914400" eaLnBrk="1" hangingPunct="1"/>
            <a:r>
              <a:rPr lang="zh-CN" altLang="en-US" sz="1400" dirty="0">
                <a:ea typeface="幼圆" panose="02010509060101010101" pitchFamily="49" charset="-122"/>
              </a:rPr>
              <a:t>平均综测请按实际情况填写</a:t>
            </a:r>
            <a:endParaRPr lang="zh-CN" altLang="en-US" sz="1400" dirty="0">
              <a:ea typeface="幼圆" panose="02010509060101010101" pitchFamily="49" charset="-122"/>
            </a:endParaRPr>
          </a:p>
        </p:txBody>
      </p:sp>
      <p:sp>
        <p:nvSpPr>
          <p:cNvPr id="8199" name="内容占位符 2"/>
          <p:cNvSpPr txBox="1"/>
          <p:nvPr/>
        </p:nvSpPr>
        <p:spPr>
          <a:xfrm>
            <a:off x="7897813" y="3883025"/>
            <a:ext cx="3978275" cy="554038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182880" lvl="0" indent="-182880" defTabSz="914400" eaLnBrk="1" hangingPunct="1"/>
            <a:r>
              <a:rPr lang="zh-CN" altLang="en-US" sz="1400" dirty="0">
                <a:ea typeface="幼圆" panose="02010509060101010101" pitchFamily="49" charset="-122"/>
              </a:rPr>
              <a:t>排名填写规则为：</a:t>
            </a:r>
            <a:r>
              <a:rPr lang="en-US" altLang="zh-CN" sz="1400" dirty="0">
                <a:ea typeface="幼圆" panose="02010509060101010101" pitchFamily="49" charset="-122"/>
              </a:rPr>
              <a:t>XX</a:t>
            </a:r>
            <a:r>
              <a:rPr lang="zh-CN" altLang="en-US" sz="1400" dirty="0">
                <a:ea typeface="幼圆" panose="02010509060101010101" pitchFamily="49" charset="-122"/>
              </a:rPr>
              <a:t>（个人排名）</a:t>
            </a:r>
            <a:r>
              <a:rPr lang="en-US" altLang="zh-CN" sz="1400" dirty="0">
                <a:ea typeface="幼圆" panose="02010509060101010101" pitchFamily="49" charset="-122"/>
              </a:rPr>
              <a:t>/XX</a:t>
            </a:r>
            <a:r>
              <a:rPr lang="zh-CN" altLang="en-US" sz="1400" dirty="0">
                <a:ea typeface="幼圆" panose="02010509060101010101" pitchFamily="49" charset="-122"/>
              </a:rPr>
              <a:t>（专业总人数）</a:t>
            </a:r>
            <a:endParaRPr lang="zh-CN" altLang="en-US" sz="1400" dirty="0">
              <a:ea typeface="幼圆" panose="02010509060101010101" pitchFamily="49" charset="-12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7897813" y="4441825"/>
            <a:ext cx="3556000" cy="35083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marR="0" lvl="0" indent="-18288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Char char=""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评选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年月根据系统默认选择即可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4" name="内容占位符 2"/>
          <p:cNvSpPr txBox="1"/>
          <p:nvPr/>
        </p:nvSpPr>
        <p:spPr>
          <a:xfrm>
            <a:off x="7897813" y="4994275"/>
            <a:ext cx="3556000" cy="34925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marR="0" lvl="0" indent="-18288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Char char=""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曾获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荣誉不得超过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4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行，填写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1-120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字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8202" name="内容占位符 2"/>
          <p:cNvSpPr txBox="1"/>
          <p:nvPr/>
        </p:nvSpPr>
        <p:spPr>
          <a:xfrm>
            <a:off x="7897813" y="6130925"/>
            <a:ext cx="3902075" cy="6667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182880" lvl="0" indent="-182880" defTabSz="914400" eaLnBrk="1" hangingPunct="1">
              <a:lnSpc>
                <a:spcPct val="110000"/>
              </a:lnSpc>
            </a:pPr>
            <a:r>
              <a:rPr lang="zh-CN" altLang="en-US" sz="1400" dirty="0">
                <a:ea typeface="幼圆" panose="02010509060101010101" pitchFamily="49" charset="-122"/>
              </a:rPr>
              <a:t>全部填写完毕点击</a:t>
            </a:r>
            <a:r>
              <a:rPr lang="zh-CN" altLang="en-US" sz="1400" dirty="0">
                <a:solidFill>
                  <a:srgbClr val="FF0000"/>
                </a:solidFill>
                <a:ea typeface="幼圆" panose="02010509060101010101" pitchFamily="49" charset="-122"/>
              </a:rPr>
              <a:t>“保存并送审”</a:t>
            </a:r>
            <a:r>
              <a:rPr lang="zh-CN" altLang="en-US" sz="1400" dirty="0">
                <a:ea typeface="幼圆" panose="02010509060101010101" pitchFamily="49" charset="-122"/>
              </a:rPr>
              <a:t>提交审核（暂存为未填写完整时的暂时保存）</a:t>
            </a:r>
            <a:endParaRPr lang="zh-CN" altLang="en-US" sz="1400" dirty="0">
              <a:ea typeface="幼圆" panose="02010509060101010101" pitchFamily="49" charset="-122"/>
            </a:endParaRPr>
          </a:p>
        </p:txBody>
      </p:sp>
      <p:sp>
        <p:nvSpPr>
          <p:cNvPr id="15" name="内容占位符 2"/>
          <p:cNvSpPr txBox="1"/>
          <p:nvPr/>
        </p:nvSpPr>
        <p:spPr>
          <a:xfrm>
            <a:off x="7897813" y="5521325"/>
            <a:ext cx="3556000" cy="34925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marR="0" lvl="0" indent="-18288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Char char=""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主要事迹填写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600-700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字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rcRect l="12163" t="33667" r="7196" b="43435"/>
          <a:stretch>
            <a:fillRect/>
          </a:stretch>
        </p:blipFill>
        <p:spPr>
          <a:xfrm>
            <a:off x="9712960" y="22860"/>
            <a:ext cx="2391410" cy="7048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8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35413" y="293688"/>
            <a:ext cx="4335462" cy="313055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</a:t>
            </a:r>
            <a:r>
              <a:rPr kumimoji="0" lang="zh-CN" altLang="en-US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、申请提交</a:t>
            </a:r>
            <a:br>
              <a:rPr kumimoji="0" lang="en-US" altLang="zh-CN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zh-CN" altLang="en-US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（研究生）</a:t>
            </a:r>
            <a:endParaRPr kumimoji="0" lang="zh-CN" altLang="en-US" sz="3600" b="0" i="0" u="none" strike="noStrike" kern="1200" cap="none" spc="-6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220" name="内容占位符 2"/>
          <p:cNvSpPr txBox="1"/>
          <p:nvPr/>
        </p:nvSpPr>
        <p:spPr>
          <a:xfrm>
            <a:off x="7785100" y="1273175"/>
            <a:ext cx="3556000" cy="3492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182880" lvl="0" indent="-182880" defTabSz="914400" eaLnBrk="1" hangingPunct="1"/>
            <a:r>
              <a:rPr lang="zh-CN" altLang="en-US" sz="1400" dirty="0">
                <a:ea typeface="幼圆" panose="02010509060101010101" pitchFamily="49" charset="-122"/>
              </a:rPr>
              <a:t>评选类型选择“市级优秀毕业生”</a:t>
            </a:r>
            <a:endParaRPr lang="en-US" altLang="zh-CN" sz="1400" dirty="0">
              <a:ea typeface="幼圆" panose="02010509060101010101" pitchFamily="49" charset="-122"/>
            </a:endParaRPr>
          </a:p>
        </p:txBody>
      </p:sp>
      <p:pic>
        <p:nvPicPr>
          <p:cNvPr id="9222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5413" y="3422650"/>
            <a:ext cx="4335462" cy="318770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9223" name="内容占位符 2"/>
          <p:cNvSpPr txBox="1"/>
          <p:nvPr/>
        </p:nvSpPr>
        <p:spPr>
          <a:xfrm>
            <a:off x="7897813" y="3538538"/>
            <a:ext cx="3556000" cy="3492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182880" lvl="0" indent="-182880" defTabSz="914400" eaLnBrk="1" hangingPunct="1"/>
            <a:r>
              <a:rPr lang="zh-CN" altLang="en-US" sz="1400" dirty="0">
                <a:ea typeface="幼圆" panose="02010509060101010101" pitchFamily="49" charset="-122"/>
              </a:rPr>
              <a:t>课程排名格式为</a:t>
            </a:r>
            <a:r>
              <a:rPr lang="en-US" altLang="zh-CN" sz="1400" dirty="0">
                <a:ea typeface="幼圆" panose="02010509060101010101" pitchFamily="49" charset="-122"/>
              </a:rPr>
              <a:t>XX/XX</a:t>
            </a:r>
            <a:r>
              <a:rPr lang="zh-CN" altLang="en-US" sz="1400" dirty="0">
                <a:ea typeface="幼圆" panose="02010509060101010101" pitchFamily="49" charset="-122"/>
              </a:rPr>
              <a:t>，以研秘公布结果为准</a:t>
            </a:r>
            <a:endParaRPr lang="zh-CN" altLang="en-US" sz="1400" dirty="0">
              <a:ea typeface="幼圆" panose="02010509060101010101" pitchFamily="49" charset="-122"/>
            </a:endParaRPr>
          </a:p>
        </p:txBody>
      </p:sp>
      <p:sp>
        <p:nvSpPr>
          <p:cNvPr id="9224" name="内容占位符 2"/>
          <p:cNvSpPr txBox="1"/>
          <p:nvPr/>
        </p:nvSpPr>
        <p:spPr>
          <a:xfrm>
            <a:off x="7897813" y="3883025"/>
            <a:ext cx="3978275" cy="554038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182880" lvl="0" indent="-182880" defTabSz="914400" eaLnBrk="1" hangingPunct="1"/>
            <a:r>
              <a:rPr lang="zh-CN" altLang="en-US" sz="1400" dirty="0">
                <a:ea typeface="幼圆" panose="02010509060101010101" pitchFamily="49" charset="-122"/>
              </a:rPr>
              <a:t>科研排名格式为</a:t>
            </a:r>
            <a:r>
              <a:rPr lang="en-US" altLang="zh-CN" sz="1400" dirty="0">
                <a:ea typeface="幼圆" panose="02010509060101010101" pitchFamily="49" charset="-122"/>
              </a:rPr>
              <a:t>XX/XX</a:t>
            </a:r>
            <a:r>
              <a:rPr lang="zh-CN" altLang="en-US" sz="1400" dirty="0">
                <a:ea typeface="幼圆" panose="02010509060101010101" pitchFamily="49" charset="-122"/>
              </a:rPr>
              <a:t>，以研秘公布结果为准</a:t>
            </a:r>
            <a:endParaRPr lang="zh-CN" altLang="en-US" sz="1400" dirty="0">
              <a:ea typeface="幼圆" panose="02010509060101010101" pitchFamily="49" charset="-12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7897813" y="4441825"/>
            <a:ext cx="3556000" cy="35083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marR="0" lvl="0" indent="-18288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Char char=""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评选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年月根据系统默认选择即可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4" name="内容占位符 2"/>
          <p:cNvSpPr txBox="1"/>
          <p:nvPr/>
        </p:nvSpPr>
        <p:spPr>
          <a:xfrm>
            <a:off x="7897813" y="4994275"/>
            <a:ext cx="3556000" cy="34925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marR="0" lvl="0" indent="-18288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Char char=""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曾获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荣誉不得超过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4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行，填写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1-120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字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9227" name="内容占位符 2"/>
          <p:cNvSpPr txBox="1"/>
          <p:nvPr/>
        </p:nvSpPr>
        <p:spPr>
          <a:xfrm>
            <a:off x="7897813" y="6130925"/>
            <a:ext cx="3902075" cy="6667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182880" lvl="0" indent="-182880" defTabSz="914400" eaLnBrk="1" hangingPunct="1">
              <a:lnSpc>
                <a:spcPct val="110000"/>
              </a:lnSpc>
            </a:pPr>
            <a:r>
              <a:rPr lang="zh-CN" altLang="en-US" sz="1400" dirty="0">
                <a:ea typeface="幼圆" panose="02010509060101010101" pitchFamily="49" charset="-122"/>
              </a:rPr>
              <a:t>全部填写完毕点击</a:t>
            </a:r>
            <a:r>
              <a:rPr lang="zh-CN" altLang="en-US" sz="1400" dirty="0">
                <a:solidFill>
                  <a:srgbClr val="FF0000"/>
                </a:solidFill>
                <a:ea typeface="幼圆" panose="02010509060101010101" pitchFamily="49" charset="-122"/>
              </a:rPr>
              <a:t>“保存并送审”</a:t>
            </a:r>
            <a:r>
              <a:rPr lang="zh-CN" altLang="en-US" sz="1400" dirty="0">
                <a:ea typeface="幼圆" panose="02010509060101010101" pitchFamily="49" charset="-122"/>
              </a:rPr>
              <a:t>提交审核（暂存为未填写完整时的暂时保存）</a:t>
            </a:r>
            <a:endParaRPr lang="zh-CN" altLang="en-US" sz="1400" dirty="0">
              <a:ea typeface="幼圆" panose="02010509060101010101" pitchFamily="49" charset="-122"/>
            </a:endParaRPr>
          </a:p>
        </p:txBody>
      </p:sp>
      <p:sp>
        <p:nvSpPr>
          <p:cNvPr id="15" name="内容占位符 2"/>
          <p:cNvSpPr txBox="1"/>
          <p:nvPr/>
        </p:nvSpPr>
        <p:spPr>
          <a:xfrm>
            <a:off x="7897813" y="5521325"/>
            <a:ext cx="3556000" cy="34925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marR="0" lvl="0" indent="-18288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anose="05020102010507070707" pitchFamily="18" charset="2"/>
              <a:buChar char=""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主要事迹填写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600-700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字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rcRect l="12163" t="33667" r="7196" b="43435"/>
          <a:stretch>
            <a:fillRect/>
          </a:stretch>
        </p:blipFill>
        <p:spPr>
          <a:xfrm>
            <a:off x="9712960" y="22860"/>
            <a:ext cx="2391410" cy="7048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</a:t>
            </a:r>
            <a:r>
              <a:rPr kumimoji="0" lang="zh-CN" altLang="en-US" sz="3600" b="0" i="0" u="none" strike="noStrike" kern="1200" cap="none" spc="-6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、等待审核</a:t>
            </a:r>
            <a:endParaRPr kumimoji="0" lang="zh-CN" altLang="en-US" sz="3600" b="0" i="0" u="none" strike="noStrike" kern="1200" cap="none" spc="-6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243" name="内容占位符 2"/>
          <p:cNvSpPr>
            <a:spLocks noGrp="1"/>
          </p:cNvSpPr>
          <p:nvPr>
            <p:ph idx="1"/>
          </p:nvPr>
        </p:nvSpPr>
        <p:spPr>
          <a:xfrm>
            <a:off x="3868738" y="736600"/>
            <a:ext cx="7507287" cy="541338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1400" dirty="0">
                <a:ea typeface="幼圆" panose="02010509060101010101" pitchFamily="49" charset="-122"/>
              </a:rPr>
              <a:t>提交后学生状态将变为“已提交”，此时需等待辅导员审核。</a:t>
            </a:r>
            <a:endParaRPr lang="zh-CN" altLang="en-US" sz="1400" dirty="0">
              <a:ea typeface="幼圆" panose="02010509060101010101" pitchFamily="49" charset="-122"/>
            </a:endParaRPr>
          </a:p>
        </p:txBody>
      </p:sp>
      <p:pic>
        <p:nvPicPr>
          <p:cNvPr id="10244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68738" y="1255713"/>
            <a:ext cx="7507287" cy="65405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0245" name="内容占位符 2"/>
          <p:cNvSpPr txBox="1"/>
          <p:nvPr/>
        </p:nvSpPr>
        <p:spPr>
          <a:xfrm>
            <a:off x="3868738" y="3433763"/>
            <a:ext cx="7507287" cy="62388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182880" lvl="0" indent="-182880" defTabSz="914400" eaLnBrk="1" hangingPunct="1"/>
            <a:r>
              <a:rPr lang="zh-CN" altLang="en-US" sz="1400" dirty="0">
                <a:ea typeface="幼圆" panose="02010509060101010101" pitchFamily="49" charset="-122"/>
              </a:rPr>
              <a:t>学院审核通过后状态变为“院系审核通过”，此时需等待校级管理员审核。</a:t>
            </a:r>
            <a:endParaRPr lang="zh-CN" altLang="en-US" sz="1400" dirty="0">
              <a:ea typeface="幼圆" panose="02010509060101010101" pitchFamily="49" charset="-122"/>
            </a:endParaRPr>
          </a:p>
        </p:txBody>
      </p:sp>
      <p:pic>
        <p:nvPicPr>
          <p:cNvPr id="10246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8738" y="4006850"/>
            <a:ext cx="7507287" cy="631825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0247" name="内容占位符 2"/>
          <p:cNvSpPr txBox="1"/>
          <p:nvPr/>
        </p:nvSpPr>
        <p:spPr>
          <a:xfrm>
            <a:off x="3868738" y="4760913"/>
            <a:ext cx="7507287" cy="6223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182880" lvl="0" indent="-182880" defTabSz="914400" eaLnBrk="1" hangingPunct="1"/>
            <a:r>
              <a:rPr lang="zh-CN" altLang="en-US" sz="1400" dirty="0">
                <a:ea typeface="幼圆" panose="02010509060101010101" pitchFamily="49" charset="-122"/>
              </a:rPr>
              <a:t>校级管理员审核通过后状态变为“学校审核通过”，此时市级优秀毕业生申请即为通过。</a:t>
            </a:r>
            <a:endParaRPr lang="zh-CN" altLang="en-US" sz="1400" dirty="0">
              <a:ea typeface="幼圆" panose="02010509060101010101" pitchFamily="49" charset="-122"/>
            </a:endParaRPr>
          </a:p>
        </p:txBody>
      </p:sp>
      <p:pic>
        <p:nvPicPr>
          <p:cNvPr id="10248" name="图片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8738" y="5357813"/>
            <a:ext cx="7507287" cy="62230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0250" name="内容占位符 2"/>
          <p:cNvSpPr txBox="1"/>
          <p:nvPr/>
        </p:nvSpPr>
        <p:spPr>
          <a:xfrm>
            <a:off x="3868738" y="2139950"/>
            <a:ext cx="7507287" cy="541338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182880" indent="-182880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6858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6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rtl="0" eaLnBrk="0" fontAlgn="base" hangingPunct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4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 defTabSz="457200"/>
            <a:r>
              <a:rPr lang="zh-CN" altLang="en-US" sz="1400" dirty="0">
                <a:ea typeface="幼圆" panose="02010509060101010101" pitchFamily="49" charset="-122"/>
              </a:rPr>
              <a:t>辅导员审核通过后状态变为“辅导员审核通过”，此时需等待学院管理员审核。</a:t>
            </a:r>
            <a:endParaRPr lang="zh-CN" altLang="en-US" sz="1400" dirty="0">
              <a:ea typeface="幼圆" panose="02010509060101010101" pitchFamily="49" charset="-122"/>
            </a:endParaRPr>
          </a:p>
        </p:txBody>
      </p:sp>
      <p:pic>
        <p:nvPicPr>
          <p:cNvPr id="10251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8738" y="2641600"/>
            <a:ext cx="7507287" cy="619125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rcRect l="12163" t="33667" r="7196" b="43435"/>
          <a:stretch>
            <a:fillRect/>
          </a:stretch>
        </p:blipFill>
        <p:spPr>
          <a:xfrm>
            <a:off x="9712960" y="22860"/>
            <a:ext cx="2391410" cy="7048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框架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TM03457475[[fn=框架]]</Template>
  <TotalTime>0</TotalTime>
  <Words>616</Words>
  <Application>WPS 演示</Application>
  <PresentationFormat>宽屏</PresentationFormat>
  <Paragraphs>56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Arial</vt:lpstr>
      <vt:lpstr>宋体</vt:lpstr>
      <vt:lpstr>Wingdings</vt:lpstr>
      <vt:lpstr>Corbel</vt:lpstr>
      <vt:lpstr>Wingdings 2</vt:lpstr>
      <vt:lpstr>幼圆</vt:lpstr>
      <vt:lpstr>微软雅黑</vt:lpstr>
      <vt:lpstr>Arial Unicode MS</vt:lpstr>
      <vt:lpstr>Calibri</vt:lpstr>
      <vt:lpstr>框架</vt:lpstr>
      <vt:lpstr>2026届市级优秀毕业生申请流程</vt:lpstr>
      <vt:lpstr>1、登录网站</vt:lpstr>
      <vt:lpstr>2、进入栏目</vt:lpstr>
      <vt:lpstr>3、申请提交 （本科生）</vt:lpstr>
      <vt:lpstr>3、申请提交 （研究生）</vt:lpstr>
      <vt:lpstr>4、等待审核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优秀毕业生申请流程</dc:title>
  <dc:creator>janeyun0312@126.com</dc:creator>
  <cp:lastModifiedBy>Sway～</cp:lastModifiedBy>
  <cp:revision>25</cp:revision>
  <dcterms:created xsi:type="dcterms:W3CDTF">2021-10-20T06:33:00Z</dcterms:created>
  <dcterms:modified xsi:type="dcterms:W3CDTF">2026-03-04T07:50:22Z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2052-12.1.0.25225</vt:lpwstr>
  </property>
  <property fmtid="{D5CDD505-2E9C-101B-9397-08002B2CF9AE}" pid="3" name="ICV">
    <vt:lpwstr>52986569DE1E433E8518B40D50D40206_13</vt:lpwstr>
  </property>
</Properties>
</file>